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0"/>
  </p:notesMasterIdLst>
  <p:handoutMasterIdLst>
    <p:handoutMasterId r:id="rId11"/>
  </p:handoutMasterIdLst>
  <p:sldIdLst>
    <p:sldId id="256" r:id="rId2"/>
    <p:sldId id="311" r:id="rId3"/>
    <p:sldId id="313" r:id="rId4"/>
    <p:sldId id="314" r:id="rId5"/>
    <p:sldId id="315" r:id="rId6"/>
    <p:sldId id="316" r:id="rId7"/>
    <p:sldId id="317" r:id="rId8"/>
    <p:sldId id="293" r:id="rId9"/>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a:srgbClr val="C79E37"/>
    <a:srgbClr val="5EEC3C"/>
    <a:srgbClr val="FE9202"/>
    <a:srgbClr val="990099"/>
    <a:srgbClr val="FF2549"/>
    <a:srgbClr val="6C1A00"/>
    <a:srgbClr val="202E54"/>
    <a:srgbClr val="1D3A00"/>
    <a:srgbClr val="007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p:cViewPr varScale="1">
        <p:scale>
          <a:sx n="108" d="100"/>
          <a:sy n="108" d="100"/>
        </p:scale>
        <p:origin x="758" y="62"/>
      </p:cViewPr>
      <p:guideLst>
        <p:guide orient="horz" pos="1620"/>
        <p:guide pos="2880"/>
      </p:guideLst>
    </p:cSldViewPr>
  </p:slideViewPr>
  <p:notesTextViewPr>
    <p:cViewPr>
      <p:scale>
        <a:sx n="1" d="1"/>
        <a:sy n="1" d="1"/>
      </p:scale>
      <p:origin x="0" y="0"/>
    </p:cViewPr>
  </p:notesTextViewPr>
  <p:notesViewPr>
    <p:cSldViewPr>
      <p:cViewPr varScale="1">
        <p:scale>
          <a:sx n="65" d="100"/>
          <a:sy n="65" d="100"/>
        </p:scale>
        <p:origin x="3154" y="67"/>
      </p:cViewPr>
      <p:guideLst/>
    </p:cSldViewPr>
  </p:notes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9FB99D-41E8-464C-A268-F009253FA9B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F3C106C1-A278-4CDE-A5CA-BF57AC1FCFD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8C46AE-D80C-41B8-9D6A-DB80D87570FC}" type="datetimeFigureOut">
              <a:rPr lang="en-IN" smtClean="0"/>
              <a:t>04-08-2022</a:t>
            </a:fld>
            <a:endParaRPr lang="en-IN"/>
          </a:p>
        </p:txBody>
      </p:sp>
      <p:sp>
        <p:nvSpPr>
          <p:cNvPr id="4" name="Footer Placeholder 3">
            <a:extLst>
              <a:ext uri="{FF2B5EF4-FFF2-40B4-BE49-F238E27FC236}">
                <a16:creationId xmlns:a16="http://schemas.microsoft.com/office/drawing/2014/main" id="{C123E369-7992-4C69-9B3B-43FD110AA2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3C6A9E23-D4A1-4F5F-B8B7-1C4719C4E1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5AE779F-4EE3-423A-BC30-B0BE8DEC5884}" type="slidenum">
              <a:rPr lang="en-IN" smtClean="0"/>
              <a:t>‹#›</a:t>
            </a:fld>
            <a:endParaRPr lang="en-IN"/>
          </a:p>
        </p:txBody>
      </p:sp>
    </p:spTree>
    <p:extLst>
      <p:ext uri="{BB962C8B-B14F-4D97-AF65-F5344CB8AC3E}">
        <p14:creationId xmlns:p14="http://schemas.microsoft.com/office/powerpoint/2010/main" val="98779337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8/4/2022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2877160"/>
            <a:ext cx="8246070" cy="1374345"/>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8965" y="3029865"/>
            <a:ext cx="8231372" cy="1374345"/>
          </a:xfrm>
        </p:spPr>
        <p:txBody>
          <a:bodyPr>
            <a:normAutofit/>
          </a:bodyPr>
          <a:lstStyle>
            <a:lvl1pPr marL="0" indent="0" algn="r">
              <a:buNone/>
              <a:defRPr sz="2800" b="0" i="0">
                <a:solidFill>
                  <a:srgbClr val="6C1A00"/>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281175"/>
            <a:ext cx="8246070" cy="763526"/>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6" y="1350110"/>
            <a:ext cx="8246070" cy="3512213"/>
          </a:xfrm>
        </p:spPr>
        <p:txBody>
          <a:bodyPr/>
          <a:lstStyle>
            <a:lvl1pPr algn="l">
              <a:defRPr sz="2800">
                <a:solidFill>
                  <a:schemeClr val="tx1"/>
                </a:solidFill>
                <a:latin typeface="Times New Roman" panose="02020603050405020304" pitchFamily="18" charset="0"/>
                <a:cs typeface="Times New Roman" panose="02020603050405020304" pitchFamily="18" charset="0"/>
              </a:defRPr>
            </a:lvl1pPr>
            <a:lvl2pPr algn="l">
              <a:defRPr>
                <a:solidFill>
                  <a:schemeClr val="tx1"/>
                </a:solidFill>
                <a:latin typeface="Times New Roman" panose="02020603050405020304" pitchFamily="18" charset="0"/>
                <a:cs typeface="Times New Roman" panose="02020603050405020304" pitchFamily="18" charset="0"/>
              </a:defRPr>
            </a:lvl2pPr>
            <a:lvl3pPr algn="l">
              <a:defRPr>
                <a:solidFill>
                  <a:schemeClr val="tx1"/>
                </a:solidFill>
                <a:latin typeface="Times New Roman" panose="02020603050405020304" pitchFamily="18" charset="0"/>
                <a:cs typeface="Times New Roman" panose="02020603050405020304" pitchFamily="18" charset="0"/>
              </a:defRPr>
            </a:lvl3pPr>
            <a:lvl4pPr algn="l">
              <a:defRPr>
                <a:solidFill>
                  <a:schemeClr val="tx1"/>
                </a:solidFill>
                <a:latin typeface="Times New Roman" panose="02020603050405020304" pitchFamily="18" charset="0"/>
                <a:cs typeface="Times New Roman" panose="02020603050405020304" pitchFamily="18" charset="0"/>
              </a:defRPr>
            </a:lvl4pPr>
            <a:lvl5pPr algn="l">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965" y="433880"/>
            <a:ext cx="6413609" cy="725349"/>
          </a:xfrm>
        </p:spPr>
        <p:txBody>
          <a:bodyPr>
            <a:normAutofit/>
          </a:bodyPr>
          <a:lstStyle>
            <a:lvl1pPr algn="l">
              <a:defRPr sz="360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5" y="1197405"/>
            <a:ext cx="6413609" cy="3511061"/>
          </a:xfrm>
        </p:spPr>
        <p:txBody>
          <a:bodyPr/>
          <a:lstStyle>
            <a:lvl1pPr>
              <a:defRPr sz="2800">
                <a:solidFill>
                  <a:schemeClr val="tx1"/>
                </a:solidFill>
                <a:latin typeface="Times New Roman" panose="02020603050405020304" pitchFamily="18" charset="0"/>
                <a:cs typeface="Times New Roman" panose="02020603050405020304" pitchFamily="18" charset="0"/>
              </a:defRPr>
            </a:lvl1pPr>
            <a:lvl2pPr>
              <a:defRPr>
                <a:solidFill>
                  <a:schemeClr val="tx1"/>
                </a:solidFill>
                <a:latin typeface="Times New Roman" panose="02020603050405020304" pitchFamily="18" charset="0"/>
                <a:cs typeface="Times New Roman" panose="02020603050405020304" pitchFamily="18" charset="0"/>
              </a:defRPr>
            </a:lvl2pPr>
            <a:lvl3pPr>
              <a:defRPr>
                <a:solidFill>
                  <a:schemeClr val="tx1"/>
                </a:solidFill>
                <a:latin typeface="Times New Roman" panose="02020603050405020304" pitchFamily="18" charset="0"/>
                <a:cs typeface="Times New Roman" panose="02020603050405020304" pitchFamily="18" charset="0"/>
              </a:defRPr>
            </a:lvl3pPr>
            <a:lvl4pPr>
              <a:defRPr>
                <a:solidFill>
                  <a:schemeClr val="tx1"/>
                </a:solidFill>
                <a:latin typeface="Times New Roman" panose="02020603050405020304" pitchFamily="18" charset="0"/>
                <a:cs typeface="Times New Roman" panose="02020603050405020304" pitchFamily="18" charset="0"/>
              </a:defRPr>
            </a:lvl4pPr>
            <a:lvl5pPr>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8/4/2022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281175"/>
            <a:ext cx="8093365" cy="763525"/>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19"/>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6"/>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19"/>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6"/>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8/4/2022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8/4/2022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8/4/2022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8/4/2022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877160"/>
            <a:ext cx="7778805" cy="1374345"/>
          </a:xfrm>
        </p:spPr>
        <p:txBody>
          <a:bodyPr>
            <a:normAutofit/>
          </a:bodyPr>
          <a:lstStyle/>
          <a:p>
            <a:r>
              <a:rPr lang="en-US" dirty="0"/>
              <a:t> </a:t>
            </a:r>
            <a:br>
              <a:rPr lang="en-US" dirty="0"/>
            </a:br>
            <a:r>
              <a:rPr lang="en-US" dirty="0">
                <a:solidFill>
                  <a:schemeClr val="tx2">
                    <a:lumMod val="75000"/>
                  </a:schemeClr>
                </a:solidFill>
                <a:latin typeface="Times New Roman" panose="02020603050405020304" pitchFamily="18" charset="0"/>
                <a:cs typeface="Times New Roman" panose="02020603050405020304" pitchFamily="18" charset="0"/>
              </a:rPr>
              <a:t>Relational Algebra (Part-9)</a:t>
            </a:r>
          </a:p>
        </p:txBody>
      </p:sp>
      <p:sp>
        <p:nvSpPr>
          <p:cNvPr id="3" name="Subtitle 2"/>
          <p:cNvSpPr>
            <a:spLocks noGrp="1"/>
          </p:cNvSpPr>
          <p:nvPr>
            <p:ph type="subTitle" idx="1"/>
          </p:nvPr>
        </p:nvSpPr>
        <p:spPr/>
        <p:txBody>
          <a:bodyPr/>
          <a:lstStyle/>
          <a:p>
            <a:endParaRPr lang="en-US" dirty="0"/>
          </a:p>
          <a:p>
            <a:r>
              <a:rPr lang="en-US" dirty="0"/>
              <a:t>20.8</a:t>
            </a:r>
          </a:p>
        </p:txBody>
      </p:sp>
    </p:spTree>
    <p:extLst>
      <p:ext uri="{BB962C8B-B14F-4D97-AF65-F5344CB8AC3E}">
        <p14:creationId xmlns:p14="http://schemas.microsoft.com/office/powerpoint/2010/main" val="363920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8E663-9A9B-4C3A-8D02-A5AD58ED0061}"/>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FD90A91E-4040-4545-956C-E0A0D1A11770}"/>
              </a:ext>
            </a:extLst>
          </p:cNvPr>
          <p:cNvSpPr>
            <a:spLocks noGrp="1"/>
          </p:cNvSpPr>
          <p:nvPr>
            <p:ph idx="1"/>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Cartesian Product with condition</a:t>
            </a:r>
          </a:p>
        </p:txBody>
      </p:sp>
    </p:spTree>
    <p:extLst>
      <p:ext uri="{BB962C8B-B14F-4D97-AF65-F5344CB8AC3E}">
        <p14:creationId xmlns:p14="http://schemas.microsoft.com/office/powerpoint/2010/main" val="277954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213341"/>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Cartesian Product</a:t>
            </a:r>
          </a:p>
        </p:txBody>
      </p:sp>
      <p:pic>
        <p:nvPicPr>
          <p:cNvPr id="5" name="Content Placeholder 4">
            <a:extLst>
              <a:ext uri="{FF2B5EF4-FFF2-40B4-BE49-F238E27FC236}">
                <a16:creationId xmlns:a16="http://schemas.microsoft.com/office/drawing/2014/main" id="{548B3332-742B-440B-856D-5A66910F8D6A}"/>
              </a:ext>
            </a:extLst>
          </p:cNvPr>
          <p:cNvPicPr>
            <a:picLocks noGrp="1" noChangeAspect="1"/>
          </p:cNvPicPr>
          <p:nvPr>
            <p:ph idx="1"/>
          </p:nvPr>
        </p:nvPicPr>
        <p:blipFill>
          <a:blip r:embed="rId2"/>
          <a:stretch>
            <a:fillRect/>
          </a:stretch>
        </p:blipFill>
        <p:spPr>
          <a:xfrm>
            <a:off x="94126" y="1969449"/>
            <a:ext cx="4275740" cy="1204601"/>
          </a:xfrm>
        </p:spPr>
      </p:pic>
      <p:pic>
        <p:nvPicPr>
          <p:cNvPr id="9" name="Picture 8">
            <a:extLst>
              <a:ext uri="{FF2B5EF4-FFF2-40B4-BE49-F238E27FC236}">
                <a16:creationId xmlns:a16="http://schemas.microsoft.com/office/drawing/2014/main" id="{F9713571-8483-49F8-A56A-2D13A932F5FB}"/>
              </a:ext>
            </a:extLst>
          </p:cNvPr>
          <p:cNvPicPr>
            <a:picLocks noChangeAspect="1"/>
          </p:cNvPicPr>
          <p:nvPr/>
        </p:nvPicPr>
        <p:blipFill>
          <a:blip r:embed="rId3"/>
          <a:stretch>
            <a:fillRect/>
          </a:stretch>
        </p:blipFill>
        <p:spPr>
          <a:xfrm>
            <a:off x="4419295" y="281175"/>
            <a:ext cx="4581150" cy="4862325"/>
          </a:xfrm>
          <a:prstGeom prst="rect">
            <a:avLst/>
          </a:prstGeom>
        </p:spPr>
      </p:pic>
    </p:spTree>
    <p:extLst>
      <p:ext uri="{BB962C8B-B14F-4D97-AF65-F5344CB8AC3E}">
        <p14:creationId xmlns:p14="http://schemas.microsoft.com/office/powerpoint/2010/main" val="4247758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Cartesian Product with condition</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fontScale="85000" lnSpcReduction="20000"/>
          </a:bodyPr>
          <a:lstStyle/>
          <a:p>
            <a:pPr algn="just"/>
            <a:r>
              <a:rPr lang="en-US" dirty="0"/>
              <a:t>The cartesian product operation applied by itself is generally meaningless. It is useful when it is applied by some selection criteria. There may be some condition where attributes of the two relation are same.</a:t>
            </a:r>
          </a:p>
          <a:p>
            <a:pPr algn="just"/>
            <a:endParaRPr lang="en-US" dirty="0"/>
          </a:p>
          <a:p>
            <a:pPr marL="0" indent="0" algn="just">
              <a:buNone/>
            </a:pPr>
            <a:r>
              <a:rPr lang="en-US" dirty="0"/>
              <a:t>For example:</a:t>
            </a:r>
          </a:p>
          <a:p>
            <a:pPr algn="just"/>
            <a:r>
              <a:rPr lang="en-US" dirty="0"/>
              <a:t>Student(SID, name, address)</a:t>
            </a:r>
          </a:p>
          <a:p>
            <a:pPr algn="just"/>
            <a:r>
              <a:rPr lang="en-US" dirty="0"/>
              <a:t>Teacher(TID, name, address)</a:t>
            </a:r>
          </a:p>
          <a:p>
            <a:pPr marL="0" indent="0" algn="just">
              <a:buNone/>
            </a:pPr>
            <a:br>
              <a:rPr lang="en-US" dirty="0"/>
            </a:br>
            <a:endParaRPr lang="en-US" dirty="0"/>
          </a:p>
          <a:p>
            <a:pPr algn="just"/>
            <a:endParaRPr lang="en-US" dirty="0"/>
          </a:p>
          <a:p>
            <a:pPr algn="just"/>
            <a:endParaRPr lang="en-IN" dirty="0"/>
          </a:p>
        </p:txBody>
      </p:sp>
    </p:spTree>
    <p:extLst>
      <p:ext uri="{BB962C8B-B14F-4D97-AF65-F5344CB8AC3E}">
        <p14:creationId xmlns:p14="http://schemas.microsoft.com/office/powerpoint/2010/main" val="727788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2B96-9D44-414C-A054-7E6003C8A77D}"/>
              </a:ext>
            </a:extLst>
          </p:cNvPr>
          <p:cNvSpPr>
            <a:spLocks noGrp="1"/>
          </p:cNvSpPr>
          <p:nvPr>
            <p:ph type="title"/>
          </p:nvPr>
        </p:nvSpPr>
        <p:spPr/>
        <p:txBody>
          <a:bodyPr/>
          <a:lstStyle/>
          <a:p>
            <a:r>
              <a:rPr lang="en-US" dirty="0"/>
              <a:t>Cartesian product with condition</a:t>
            </a:r>
            <a:endParaRPr lang="en-IN" dirty="0"/>
          </a:p>
        </p:txBody>
      </p:sp>
      <p:sp>
        <p:nvSpPr>
          <p:cNvPr id="3" name="Content Placeholder 2">
            <a:extLst>
              <a:ext uri="{FF2B5EF4-FFF2-40B4-BE49-F238E27FC236}">
                <a16:creationId xmlns:a16="http://schemas.microsoft.com/office/drawing/2014/main" id="{5DA317BD-07BE-4FA9-893E-04F35D6EB5FC}"/>
              </a:ext>
            </a:extLst>
          </p:cNvPr>
          <p:cNvSpPr>
            <a:spLocks noGrp="1"/>
          </p:cNvSpPr>
          <p:nvPr>
            <p:ph idx="1"/>
          </p:nvPr>
        </p:nvSpPr>
        <p:spPr/>
        <p:txBody>
          <a:bodyPr/>
          <a:lstStyle/>
          <a:p>
            <a:pPr algn="just"/>
            <a:r>
              <a:rPr lang="en-US" dirty="0"/>
              <a:t>If we perform Student × Teacher then how can we distinguish the name attribute. There is a solution we attach the name of the relation with the attribute from which the attribute originally came.</a:t>
            </a:r>
          </a:p>
          <a:p>
            <a:pPr algn="just"/>
            <a:endParaRPr lang="en-IN" dirty="0"/>
          </a:p>
          <a:p>
            <a:pPr marL="0" indent="0" algn="just">
              <a:buNone/>
            </a:pPr>
            <a:r>
              <a:rPr lang="en-IN" dirty="0"/>
              <a:t>(SID, Student-name, address, TID, Teacher-name, address)</a:t>
            </a:r>
          </a:p>
        </p:txBody>
      </p:sp>
    </p:spTree>
    <p:extLst>
      <p:ext uri="{BB962C8B-B14F-4D97-AF65-F5344CB8AC3E}">
        <p14:creationId xmlns:p14="http://schemas.microsoft.com/office/powerpoint/2010/main" val="23365229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2B96-9D44-414C-A054-7E6003C8A77D}"/>
              </a:ext>
            </a:extLst>
          </p:cNvPr>
          <p:cNvSpPr>
            <a:spLocks noGrp="1"/>
          </p:cNvSpPr>
          <p:nvPr>
            <p:ph type="title"/>
          </p:nvPr>
        </p:nvSpPr>
        <p:spPr/>
        <p:txBody>
          <a:bodyPr/>
          <a:lstStyle/>
          <a:p>
            <a:r>
              <a:rPr lang="en-US" dirty="0"/>
              <a:t>Cartesian product with condition</a:t>
            </a:r>
            <a:endParaRPr lang="en-IN" dirty="0"/>
          </a:p>
        </p:txBody>
      </p:sp>
      <p:sp>
        <p:nvSpPr>
          <p:cNvPr id="3" name="Content Placeholder 2">
            <a:extLst>
              <a:ext uri="{FF2B5EF4-FFF2-40B4-BE49-F238E27FC236}">
                <a16:creationId xmlns:a16="http://schemas.microsoft.com/office/drawing/2014/main" id="{5DA317BD-07BE-4FA9-893E-04F35D6EB5FC}"/>
              </a:ext>
            </a:extLst>
          </p:cNvPr>
          <p:cNvSpPr>
            <a:spLocks noGrp="1"/>
          </p:cNvSpPr>
          <p:nvPr>
            <p:ph idx="1"/>
          </p:nvPr>
        </p:nvSpPr>
        <p:spPr/>
        <p:txBody>
          <a:bodyPr/>
          <a:lstStyle/>
          <a:p>
            <a:pPr algn="just"/>
            <a:r>
              <a:rPr lang="en-US" dirty="0"/>
              <a:t>If we perform Student × Teacher then how can we distinguish the name attribute. There is a solution we attach the name of the relation with the attribute from which the attribute originally came.</a:t>
            </a:r>
          </a:p>
          <a:p>
            <a:pPr algn="just"/>
            <a:endParaRPr lang="en-IN" dirty="0"/>
          </a:p>
          <a:p>
            <a:pPr marL="0" indent="0" algn="just">
              <a:buNone/>
            </a:pPr>
            <a:r>
              <a:rPr lang="en-IN" dirty="0"/>
              <a:t>(SID, Student-name, address, TID, Teacher-name, address)</a:t>
            </a:r>
          </a:p>
        </p:txBody>
      </p:sp>
    </p:spTree>
    <p:extLst>
      <p:ext uri="{BB962C8B-B14F-4D97-AF65-F5344CB8AC3E}">
        <p14:creationId xmlns:p14="http://schemas.microsoft.com/office/powerpoint/2010/main" val="5773466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B12B96-9D44-414C-A054-7E6003C8A77D}"/>
              </a:ext>
            </a:extLst>
          </p:cNvPr>
          <p:cNvSpPr>
            <a:spLocks noGrp="1"/>
          </p:cNvSpPr>
          <p:nvPr>
            <p:ph type="title"/>
          </p:nvPr>
        </p:nvSpPr>
        <p:spPr/>
        <p:txBody>
          <a:bodyPr/>
          <a:lstStyle/>
          <a:p>
            <a:r>
              <a:rPr lang="en-US" dirty="0"/>
              <a:t>Cartesian product with condition</a:t>
            </a:r>
            <a:endParaRPr lang="en-IN" dirty="0"/>
          </a:p>
        </p:txBody>
      </p:sp>
      <p:sp>
        <p:nvSpPr>
          <p:cNvPr id="3" name="Content Placeholder 2">
            <a:extLst>
              <a:ext uri="{FF2B5EF4-FFF2-40B4-BE49-F238E27FC236}">
                <a16:creationId xmlns:a16="http://schemas.microsoft.com/office/drawing/2014/main" id="{5DA317BD-07BE-4FA9-893E-04F35D6EB5FC}"/>
              </a:ext>
            </a:extLst>
          </p:cNvPr>
          <p:cNvSpPr>
            <a:spLocks noGrp="1"/>
          </p:cNvSpPr>
          <p:nvPr>
            <p:ph idx="1"/>
          </p:nvPr>
        </p:nvSpPr>
        <p:spPr/>
        <p:txBody>
          <a:bodyPr/>
          <a:lstStyle/>
          <a:p>
            <a:pPr algn="just"/>
            <a:r>
              <a:rPr lang="en-US" dirty="0"/>
              <a:t>Find the teachers who have an account at the “BHEL” branch.</a:t>
            </a:r>
            <a:endParaRPr lang="en-IN" dirty="0"/>
          </a:p>
        </p:txBody>
      </p:sp>
    </p:spTree>
    <p:extLst>
      <p:ext uri="{BB962C8B-B14F-4D97-AF65-F5344CB8AC3E}">
        <p14:creationId xmlns:p14="http://schemas.microsoft.com/office/powerpoint/2010/main" val="22320484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4130" y="1655520"/>
            <a:ext cx="4419894" cy="1527050"/>
          </a:xfrm>
        </p:spPr>
      </p:pic>
    </p:spTree>
    <p:extLst>
      <p:ext uri="{BB962C8B-B14F-4D97-AF65-F5344CB8AC3E}">
        <p14:creationId xmlns:p14="http://schemas.microsoft.com/office/powerpoint/2010/main" val="13695357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200</Words>
  <Application>Microsoft Office PowerPoint</Application>
  <PresentationFormat>On-screen Show (16:9)</PresentationFormat>
  <Paragraphs>23</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Times New Roman</vt:lpstr>
      <vt:lpstr>Office Theme</vt:lpstr>
      <vt:lpstr>  Relational Algebra (Part-9)</vt:lpstr>
      <vt:lpstr>Contents</vt:lpstr>
      <vt:lpstr>Cartesian Product</vt:lpstr>
      <vt:lpstr>Cartesian Product with condition</vt:lpstr>
      <vt:lpstr>Cartesian product with condition</vt:lpstr>
      <vt:lpstr>Cartesian product with condition</vt:lpstr>
      <vt:lpstr>Cartesian product with condition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2022-08-04T09:31:41Z</dcterms:modified>
</cp:coreProperties>
</file>

<file path=docProps/thumbnail.jpeg>
</file>